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2" r:id="rId6"/>
    <p:sldId id="265" r:id="rId7"/>
    <p:sldId id="264" r:id="rId8"/>
    <p:sldId id="263" r:id="rId9"/>
    <p:sldId id="275" r:id="rId10"/>
    <p:sldId id="257" r:id="rId11"/>
    <p:sldId id="258" r:id="rId12"/>
    <p:sldId id="259" r:id="rId13"/>
    <p:sldId id="267" r:id="rId14"/>
    <p:sldId id="274" r:id="rId15"/>
    <p:sldId id="268" r:id="rId16"/>
    <p:sldId id="270" r:id="rId17"/>
    <p:sldId id="269" r:id="rId18"/>
    <p:sldId id="271" r:id="rId19"/>
    <p:sldId id="272" r:id="rId20"/>
    <p:sldId id="273" r:id="rId21"/>
    <p:sldId id="276" r:id="rId22"/>
    <p:sldId id="277" r:id="rId23"/>
    <p:sldId id="260" r:id="rId24"/>
    <p:sldId id="261" r:id="rId25"/>
    <p:sldId id="26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re-Luc Turcotte" userId="b908e9bce0b26cc6" providerId="LiveId" clId="{9737A428-8C5C-455B-8DDF-2488A014E99A}"/>
    <pc:docChg chg="custSel addSld modSld">
      <pc:chgData name="Pierre-Luc Turcotte" userId="b908e9bce0b26cc6" providerId="LiveId" clId="{9737A428-8C5C-455B-8DDF-2488A014E99A}" dt="2019-01-15T02:13:25.404" v="143" actId="20577"/>
      <pc:docMkLst>
        <pc:docMk/>
      </pc:docMkLst>
      <pc:sldChg chg="modSp">
        <pc:chgData name="Pierre-Luc Turcotte" userId="b908e9bce0b26cc6" providerId="LiveId" clId="{9737A428-8C5C-455B-8DDF-2488A014E99A}" dt="2019-01-15T02:11:53.794" v="1" actId="27636"/>
        <pc:sldMkLst>
          <pc:docMk/>
          <pc:sldMk cId="1721128507" sldId="270"/>
        </pc:sldMkLst>
        <pc:spChg chg="mod">
          <ac:chgData name="Pierre-Luc Turcotte" userId="b908e9bce0b26cc6" providerId="LiveId" clId="{9737A428-8C5C-455B-8DDF-2488A014E99A}" dt="2019-01-15T02:11:53.794" v="1" actId="27636"/>
          <ac:spMkLst>
            <pc:docMk/>
            <pc:sldMk cId="1721128507" sldId="270"/>
            <ac:spMk id="3" creationId="{00000000-0000-0000-0000-000000000000}"/>
          </ac:spMkLst>
        </pc:spChg>
      </pc:sldChg>
      <pc:sldChg chg="modSp add">
        <pc:chgData name="Pierre-Luc Turcotte" userId="b908e9bce0b26cc6" providerId="LiveId" clId="{9737A428-8C5C-455B-8DDF-2488A014E99A}" dt="2019-01-15T02:13:25.404" v="143" actId="20577"/>
        <pc:sldMkLst>
          <pc:docMk/>
          <pc:sldMk cId="3031636210" sldId="277"/>
        </pc:sldMkLst>
        <pc:spChg chg="mod">
          <ac:chgData name="Pierre-Luc Turcotte" userId="b908e9bce0b26cc6" providerId="LiveId" clId="{9737A428-8C5C-455B-8DDF-2488A014E99A}" dt="2019-01-15T02:13:25.404" v="143" actId="20577"/>
          <ac:spMkLst>
            <pc:docMk/>
            <pc:sldMk cId="3031636210" sldId="277"/>
            <ac:spMk id="2" creationId="{F84A4B38-FE47-4203-A367-344F6D90C895}"/>
          </ac:spMkLst>
        </pc:spChg>
        <pc:spChg chg="mod">
          <ac:chgData name="Pierre-Luc Turcotte" userId="b908e9bce0b26cc6" providerId="LiveId" clId="{9737A428-8C5C-455B-8DDF-2488A014E99A}" dt="2019-01-15T02:13:22.824" v="142" actId="20577"/>
          <ac:spMkLst>
            <pc:docMk/>
            <pc:sldMk cId="3031636210" sldId="277"/>
            <ac:spMk id="3" creationId="{98A9EE7E-FBD2-4261-A4BF-4C28C8C6BE34}"/>
          </ac:spMkLst>
        </pc:spChg>
      </pc:sldChg>
    </pc:docChg>
  </pc:docChgLst>
  <pc:docChgLst>
    <pc:chgData name="Pierre-Luc Turcotte" userId="f9bbf6f5-50db-4731-9d59-971634c6f8cf" providerId="ADAL" clId="{E2D3DB5A-408F-AC46-8306-A108EBC9FD11}"/>
    <pc:docChg chg="modSld">
      <pc:chgData name="Pierre-Luc Turcotte" userId="f9bbf6f5-50db-4731-9d59-971634c6f8cf" providerId="ADAL" clId="{E2D3DB5A-408F-AC46-8306-A108EBC9FD11}" dt="2019-01-15T02:28:35.204" v="61" actId="20577"/>
      <pc:docMkLst>
        <pc:docMk/>
      </pc:docMkLst>
      <pc:sldChg chg="modSp">
        <pc:chgData name="Pierre-Luc Turcotte" userId="f9bbf6f5-50db-4731-9d59-971634c6f8cf" providerId="ADAL" clId="{E2D3DB5A-408F-AC46-8306-A108EBC9FD11}" dt="2019-01-15T02:28:34.992" v="60" actId="20577"/>
        <pc:sldMkLst>
          <pc:docMk/>
          <pc:sldMk cId="2791797581" sldId="256"/>
        </pc:sldMkLst>
        <pc:spChg chg="mod">
          <ac:chgData name="Pierre-Luc Turcotte" userId="f9bbf6f5-50db-4731-9d59-971634c6f8cf" providerId="ADAL" clId="{E2D3DB5A-408F-AC46-8306-A108EBC9FD11}" dt="2019-01-15T02:28:34.992" v="60" actId="20577"/>
          <ac:spMkLst>
            <pc:docMk/>
            <pc:sldMk cId="2791797581" sldId="25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1/14/19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1/14/19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1/14/19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1/14/19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ecit.qc.ca/parcours-de-formation-combos-numeriques-flotte-apparei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slacstjean.sharepoint.com/:b:/s/tic/EfaEubwYOgZBpK0z4BGF7_YB8Wt5Xw2aojDEJjjW0L0DJA?e=trIssU"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cslacstjean.sharepoint.com/:b:/s/tic/EbNZRJKTOG5IpXOBhlN_LAQBpk_k2itLGuZkJ96InC4XSQ?e=UIGY6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cslacstjean.sharepoint.com/:b:/s/tic/Ef3YV05qQL5IpoT5NtZNld4BqgAWRT6wgm0RywksRBauVQ?e=UunRRj"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cslacstjean.sharepoint.com/:b:/s/tic/Ef3YV05qQL5IpoT5NtZNld4BqgAWRT6wgm0RywksRBauVQ?e=UunRRj"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cslacstjean.sharepoint.com/:b:/s/tic/EaIZkumTy9dMiez4iJjYBbwBAWFmO7wWOslow_Dje2iruA?e=wyNbsh"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slacstjean.sharepoint.com/:b:/s/tic/Eao04qwmnWpFsaPX7skErJABsblO81yQvSkiSlcJPVToJw?e=4kR1M9" TargetMode="External"/><Relationship Id="rId2" Type="http://schemas.openxmlformats.org/officeDocument/2006/relationships/hyperlink" Target="https://sites.google.com/csmb.qc.ca/ipad-en-pedagogie/applications/r%C3%A9pertoire" TargetMode="External"/><Relationship Id="rId1" Type="http://schemas.openxmlformats.org/officeDocument/2006/relationships/slideLayout" Target="../slideLayouts/slideLayout2.xml"/><Relationship Id="rId6" Type="http://schemas.openxmlformats.org/officeDocument/2006/relationships/hyperlink" Target="https://cslacstjean.sharepoint.com/:b:/s/tic/EXSwPnxpD1VDmAh3LdSV740BnIdR31j_5n-8qAS6lzgDog?e=4HAWgY" TargetMode="External"/><Relationship Id="rId5" Type="http://schemas.openxmlformats.org/officeDocument/2006/relationships/hyperlink" Target="http://applications-autisme.com/" TargetMode="External"/><Relationship Id="rId4" Type="http://schemas.openxmlformats.org/officeDocument/2006/relationships/hyperlink" Target="https://cslacstjean.sharepoint.com/:b:/s/tic/ES-PmzC9jztFgSjyIcSzR_gBJIdw0psP9JvcgnH434yvBQ?e=6FY6o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ges.apple.com/ca/fr/education/docs/Classroom_Guide_Education_9.3_FF_30CAFR.pdf" TargetMode="External"/><Relationship Id="rId2" Type="http://schemas.openxmlformats.org/officeDocument/2006/relationships/hyperlink" Target="https://www.youtube.com/watch?v=JLnMuNhwKc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watch?v=2V8nq642fM0&amp;feature=youtu.be" TargetMode="External"/><Relationship Id="rId13" Type="http://schemas.openxmlformats.org/officeDocument/2006/relationships/hyperlink" Target="https://youtu.be/4332WUEft2U" TargetMode="External"/><Relationship Id="rId3" Type="http://schemas.openxmlformats.org/officeDocument/2006/relationships/hyperlink" Target="https://help.apple.com/ipad/11/?lang=fr#/iPad8d9d296d" TargetMode="External"/><Relationship Id="rId7" Type="http://schemas.openxmlformats.org/officeDocument/2006/relationships/hyperlink" Target="https://www.youtube.com/watch?v=6aRpFHrtmiM&amp;feature=youtu.be" TargetMode="External"/><Relationship Id="rId12" Type="http://schemas.openxmlformats.org/officeDocument/2006/relationships/hyperlink" Target="https://www.youtube.com/watch?v=-us7XlgO5J4&amp;feature=youtu.be" TargetMode="External"/><Relationship Id="rId2" Type="http://schemas.openxmlformats.org/officeDocument/2006/relationships/hyperlink" Target="http://bit.ly/fonctions_ios" TargetMode="External"/><Relationship Id="rId1" Type="http://schemas.openxmlformats.org/officeDocument/2006/relationships/slideLayout" Target="../slideLayouts/slideLayout2.xml"/><Relationship Id="rId6" Type="http://schemas.openxmlformats.org/officeDocument/2006/relationships/hyperlink" Target="https://www.youtube.com/watch?v=kZdBGswh9SY&amp;feature=youtu.be" TargetMode="External"/><Relationship Id="rId11" Type="http://schemas.openxmlformats.org/officeDocument/2006/relationships/hyperlink" Target="https://www.youtube.com/watch?v=QCjSdjxcOkE&amp;feature=youtu.be" TargetMode="External"/><Relationship Id="rId5" Type="http://schemas.openxmlformats.org/officeDocument/2006/relationships/hyperlink" Target="https://www.youtube.com/watch?v=uA3C63RTzo0&amp;feature=youtu.be" TargetMode="External"/><Relationship Id="rId15" Type="http://schemas.openxmlformats.org/officeDocument/2006/relationships/hyperlink" Target="https://youtu.be/NvE8lxvaSDk" TargetMode="External"/><Relationship Id="rId10" Type="http://schemas.openxmlformats.org/officeDocument/2006/relationships/hyperlink" Target="https://www.youtube.com/watch?v=Tfg9Ez9I4TY&amp;feature=youtu.be" TargetMode="External"/><Relationship Id="rId4" Type="http://schemas.openxmlformats.org/officeDocument/2006/relationships/hyperlink" Target="https://www.youtube.com/watch?v=dHRN6MO-zlQ&amp;feature=youtu.be" TargetMode="External"/><Relationship Id="rId9" Type="http://schemas.openxmlformats.org/officeDocument/2006/relationships/hyperlink" Target="https://www.youtube.com/watch?v=hpQylc01hVY&amp;feature=youtu.be" TargetMode="External"/><Relationship Id="rId14" Type="http://schemas.openxmlformats.org/officeDocument/2006/relationships/hyperlink" Target="https://www.youtube.com/watch?v=MAQGqkfDGWc&amp;feature=youtu.b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r.wikipedia.org/wiki/Effet_diligen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vimeo.com/recitlaval/bilanipad#t=206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t>Utilisation efficace du </a:t>
            </a:r>
            <a:r>
              <a:rPr lang="fr-CA" dirty="0" err="1"/>
              <a:t>ipad</a:t>
            </a:r>
            <a:endParaRPr lang="fr-CA" dirty="0"/>
          </a:p>
        </p:txBody>
      </p:sp>
      <p:sp>
        <p:nvSpPr>
          <p:cNvPr id="3" name="Sous-titre 2"/>
          <p:cNvSpPr>
            <a:spLocks noGrp="1"/>
          </p:cNvSpPr>
          <p:nvPr>
            <p:ph type="subTitle" idx="1"/>
          </p:nvPr>
        </p:nvSpPr>
        <p:spPr/>
        <p:txBody>
          <a:bodyPr/>
          <a:lstStyle/>
          <a:p>
            <a:endParaRPr lang="fr-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797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5 questions pour commencer mon expérimentation</a:t>
            </a:r>
          </a:p>
        </p:txBody>
      </p:sp>
      <p:sp>
        <p:nvSpPr>
          <p:cNvPr id="3" name="Espace réservé du contenu 2"/>
          <p:cNvSpPr>
            <a:spLocks noGrp="1"/>
          </p:cNvSpPr>
          <p:nvPr>
            <p:ph idx="1"/>
          </p:nvPr>
        </p:nvSpPr>
        <p:spPr/>
        <p:txBody>
          <a:bodyPr/>
          <a:lstStyle/>
          <a:p>
            <a:pPr marL="457200" indent="-457200">
              <a:buFont typeface="+mj-lt"/>
              <a:buAutoNum type="arabicPeriod"/>
            </a:pPr>
            <a:r>
              <a:rPr lang="fr-CA" dirty="0"/>
              <a:t>Quelle est l’intention pédagogique de mon activité?</a:t>
            </a:r>
          </a:p>
          <a:p>
            <a:pPr marL="457200" indent="-457200">
              <a:buFont typeface="+mj-lt"/>
              <a:buAutoNum type="arabicPeriod"/>
            </a:pPr>
            <a:r>
              <a:rPr lang="fr-CA" dirty="0"/>
              <a:t>Comment puis-je m’approprier la technologie disponible dans mon milieu?</a:t>
            </a:r>
          </a:p>
          <a:p>
            <a:pPr marL="457200" indent="-457200">
              <a:buFont typeface="+mj-lt"/>
              <a:buAutoNum type="arabicPeriod"/>
            </a:pPr>
            <a:r>
              <a:rPr lang="fr-CA" dirty="0"/>
              <a:t>Comment dois-je organiser ma classe afin d’intégrer la technologie?</a:t>
            </a:r>
          </a:p>
          <a:p>
            <a:pPr marL="457200" indent="-457200">
              <a:buFont typeface="+mj-lt"/>
              <a:buAutoNum type="arabicPeriod"/>
            </a:pPr>
            <a:r>
              <a:rPr lang="fr-CA" dirty="0"/>
              <a:t>Comment dois-je introduire la technologie auprès de mes élèves?</a:t>
            </a:r>
          </a:p>
          <a:p>
            <a:pPr marL="457200" indent="-457200">
              <a:buFont typeface="+mj-lt"/>
              <a:buAutoNum type="arabicPeriod"/>
            </a:pPr>
            <a:r>
              <a:rPr lang="fr-CA" dirty="0"/>
              <a:t>Comment installer une progression des apprentissages qui respecte le développement et les besoins des apprenants?</a:t>
            </a:r>
          </a:p>
          <a:p>
            <a:pPr marL="0" indent="0">
              <a:buNone/>
            </a:pPr>
            <a:r>
              <a:rPr lang="fr-CA" dirty="0">
                <a:hlinkClick r:id="rId2"/>
              </a:rPr>
              <a:t>Lien du CAMPUS RECIT</a:t>
            </a:r>
            <a:r>
              <a:rPr lang="fr-CA" dirty="0"/>
              <a:t> (à consulter durant la formation)</a:t>
            </a:r>
          </a:p>
        </p:txBody>
      </p:sp>
    </p:spTree>
    <p:extLst>
      <p:ext uri="{BB962C8B-B14F-4D97-AF65-F5344CB8AC3E}">
        <p14:creationId xmlns:p14="http://schemas.microsoft.com/office/powerpoint/2010/main" val="3855643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S'initier au modèle SAMR</a:t>
            </a:r>
          </a:p>
        </p:txBody>
      </p:sp>
      <p:pic>
        <p:nvPicPr>
          <p:cNvPr id="4" name="Espace réservé du contenu 3"/>
          <p:cNvPicPr>
            <a:picLocks noGrp="1" noChangeAspect="1"/>
          </p:cNvPicPr>
          <p:nvPr>
            <p:ph idx="1"/>
          </p:nvPr>
        </p:nvPicPr>
        <p:blipFill>
          <a:blip r:embed="rId2"/>
          <a:stretch>
            <a:fillRect/>
          </a:stretch>
        </p:blipFill>
        <p:spPr>
          <a:xfrm>
            <a:off x="1513060" y="2076510"/>
            <a:ext cx="3924794" cy="3449638"/>
          </a:xfrm>
          <a:prstGeom prst="rect">
            <a:avLst/>
          </a:prstGeom>
        </p:spPr>
      </p:pic>
      <p:sp>
        <p:nvSpPr>
          <p:cNvPr id="5" name="ZoneTexte 4"/>
          <p:cNvSpPr txBox="1"/>
          <p:nvPr/>
        </p:nvSpPr>
        <p:spPr>
          <a:xfrm>
            <a:off x="6763107" y="3053750"/>
            <a:ext cx="4080295" cy="923330"/>
          </a:xfrm>
          <a:prstGeom prst="rect">
            <a:avLst/>
          </a:prstGeom>
          <a:noFill/>
        </p:spPr>
        <p:txBody>
          <a:bodyPr wrap="square" rtlCol="0">
            <a:spAutoFit/>
          </a:bodyPr>
          <a:lstStyle/>
          <a:p>
            <a:pPr marL="285750" indent="-285750">
              <a:buFont typeface="Wingdings" panose="05000000000000000000" pitchFamily="2" charset="2"/>
              <a:buChar char="v"/>
            </a:pPr>
            <a:r>
              <a:rPr lang="fr-CA" dirty="0">
                <a:hlinkClick r:id="rId3"/>
              </a:rPr>
              <a:t>Document à consulter</a:t>
            </a:r>
            <a:endParaRPr lang="fr-CA" dirty="0"/>
          </a:p>
          <a:p>
            <a:pPr marL="285750" indent="-285750">
              <a:buFont typeface="Wingdings" panose="05000000000000000000" pitchFamily="2" charset="2"/>
              <a:buChar char="v"/>
            </a:pPr>
            <a:endParaRPr lang="fr-CA" dirty="0"/>
          </a:p>
          <a:p>
            <a:pPr marL="285750" indent="-285750">
              <a:buFont typeface="Wingdings" panose="05000000000000000000" pitchFamily="2" charset="2"/>
              <a:buChar char="v"/>
            </a:pPr>
            <a:r>
              <a:rPr lang="fr-CA" dirty="0">
                <a:hlinkClick r:id="rId4"/>
              </a:rPr>
              <a:t>Suggestion d’ateliers pour les élèves</a:t>
            </a:r>
            <a:endParaRPr lang="fr-CA" dirty="0"/>
          </a:p>
        </p:txBody>
      </p:sp>
    </p:spTree>
    <p:extLst>
      <p:ext uri="{BB962C8B-B14F-4D97-AF65-F5344CB8AC3E}">
        <p14:creationId xmlns:p14="http://schemas.microsoft.com/office/powerpoint/2010/main" val="861840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fontScale="85000" lnSpcReduction="10000"/>
          </a:bodyPr>
          <a:lstStyle/>
          <a:p>
            <a:pPr>
              <a:buFont typeface="Wingdings" panose="05000000000000000000" pitchFamily="2" charset="2"/>
              <a:buChar char="Ø"/>
            </a:pPr>
            <a:r>
              <a:rPr lang="fr-CA" dirty="0"/>
              <a:t>Principaux </a:t>
            </a:r>
            <a:r>
              <a:rPr lang="fr-CA" b="1" u="sng" dirty="0"/>
              <a:t>avantages</a:t>
            </a:r>
            <a:r>
              <a:rPr lang="fr-CA" dirty="0"/>
              <a:t> de l’usage de la tablette tactile en contexte scolaire:</a:t>
            </a:r>
          </a:p>
          <a:p>
            <a:pPr marL="0" indent="0">
              <a:buNone/>
            </a:pPr>
            <a:r>
              <a:rPr lang="fr-CA" dirty="0"/>
              <a:t>1. la motivation serait accrue (voir </a:t>
            </a:r>
            <a:r>
              <a:rPr lang="fr-CA" dirty="0" err="1"/>
              <a:t>Kinash</a:t>
            </a:r>
            <a:r>
              <a:rPr lang="fr-CA" dirty="0"/>
              <a:t>, Brand et </a:t>
            </a:r>
            <a:r>
              <a:rPr lang="fr-CA" dirty="0" err="1"/>
              <a:t>Mathew</a:t>
            </a:r>
            <a:r>
              <a:rPr lang="fr-CA" dirty="0"/>
              <a:t>, 2012; Sachs et Bull, 2012; </a:t>
            </a:r>
            <a:r>
              <a:rPr lang="fr-CA" dirty="0" err="1"/>
              <a:t>Wainwright</a:t>
            </a:r>
            <a:r>
              <a:rPr lang="fr-CA" dirty="0"/>
              <a:t>, 2012);</a:t>
            </a:r>
          </a:p>
          <a:p>
            <a:pPr marL="0" indent="0">
              <a:buNone/>
            </a:pPr>
            <a:r>
              <a:rPr lang="fr-CA" dirty="0"/>
              <a:t>2. l’accès, l’édition et le partage de l’information seraient facilités (voir </a:t>
            </a:r>
            <a:r>
              <a:rPr lang="fr-CA" dirty="0" err="1"/>
              <a:t>Babnik</a:t>
            </a:r>
            <a:r>
              <a:rPr lang="fr-CA" dirty="0"/>
              <a:t> et al. 2013; </a:t>
            </a:r>
            <a:r>
              <a:rPr lang="fr-CA" dirty="0" err="1"/>
              <a:t>Fri</a:t>
            </a:r>
            <a:r>
              <a:rPr lang="fr-CA" dirty="0"/>
              <a:t>-Tic, 2012; Hahn et </a:t>
            </a:r>
            <a:r>
              <a:rPr lang="fr-CA" dirty="0" err="1"/>
              <a:t>Bussell</a:t>
            </a:r>
            <a:r>
              <a:rPr lang="fr-CA" dirty="0"/>
              <a:t>, 2012; Martin, Berland, Benton et Smith, 2013) ;</a:t>
            </a:r>
          </a:p>
          <a:p>
            <a:pPr marL="0" indent="0">
              <a:buNone/>
            </a:pPr>
            <a:r>
              <a:rPr lang="fr-CA" dirty="0"/>
              <a:t>3. l’apprentissage et les performances des élèves seraient favorisés (voir Churchill, Fox et King, </a:t>
            </a:r>
            <a:r>
              <a:rPr lang="es-ES" dirty="0"/>
              <a:t>2012; Fernández-López, Rodríguez-</a:t>
            </a:r>
            <a:r>
              <a:rPr lang="es-ES" dirty="0" err="1"/>
              <a:t>Fórtiz</a:t>
            </a:r>
            <a:r>
              <a:rPr lang="es-ES" dirty="0"/>
              <a:t>, Rodríguez-Almendros et Martínez-Segura, 2013; </a:t>
            </a:r>
            <a:r>
              <a:rPr lang="nb-NO" dirty="0"/>
              <a:t>Isabwe, 2012; Lau et Ho, 2012; McKechan et Ellis, 2012; Ostler et Topp, 2013; Rossing, Miller, </a:t>
            </a:r>
            <a:r>
              <a:rPr lang="fr-CA" dirty="0"/>
              <a:t>Cecil et </a:t>
            </a:r>
            <a:r>
              <a:rPr lang="fr-CA" dirty="0" err="1"/>
              <a:t>Stamper</a:t>
            </a:r>
            <a:r>
              <a:rPr lang="fr-CA" dirty="0"/>
              <a:t>, 2012) ;</a:t>
            </a:r>
          </a:p>
          <a:p>
            <a:pPr marL="0" indent="0">
              <a:buNone/>
            </a:pPr>
            <a:r>
              <a:rPr lang="fr-CA" dirty="0"/>
              <a:t>4. les stratégies d’enseignement seraient plus variées (voir Fernández-</a:t>
            </a:r>
            <a:r>
              <a:rPr lang="fr-CA" dirty="0" err="1"/>
              <a:t>López</a:t>
            </a:r>
            <a:r>
              <a:rPr lang="fr-CA" dirty="0"/>
              <a:t> et al., 2013) ;</a:t>
            </a:r>
          </a:p>
        </p:txBody>
      </p:sp>
    </p:spTree>
    <p:extLst>
      <p:ext uri="{BB962C8B-B14F-4D97-AF65-F5344CB8AC3E}">
        <p14:creationId xmlns:p14="http://schemas.microsoft.com/office/powerpoint/2010/main" val="871094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fontScale="92500" lnSpcReduction="10000"/>
          </a:bodyPr>
          <a:lstStyle/>
          <a:p>
            <a:pPr>
              <a:buFont typeface="Wingdings" panose="05000000000000000000" pitchFamily="2" charset="2"/>
              <a:buChar char="Ø"/>
            </a:pPr>
            <a:r>
              <a:rPr lang="fr-CA" dirty="0"/>
              <a:t>Principaux </a:t>
            </a:r>
            <a:r>
              <a:rPr lang="fr-CA" b="1" u="sng" dirty="0"/>
              <a:t>avantages</a:t>
            </a:r>
            <a:r>
              <a:rPr lang="fr-CA" dirty="0"/>
              <a:t> de l’usage de la tablette tactile en contexte scolaire:</a:t>
            </a:r>
          </a:p>
          <a:p>
            <a:pPr marL="0" indent="0">
              <a:buNone/>
            </a:pPr>
            <a:r>
              <a:rPr lang="fr-CA" dirty="0"/>
              <a:t>5. l’apprentissage individualisé serait augmenté (voir </a:t>
            </a:r>
            <a:r>
              <a:rPr lang="fr-CA" dirty="0" err="1"/>
              <a:t>McClanahan</a:t>
            </a:r>
            <a:r>
              <a:rPr lang="fr-CA" dirty="0"/>
              <a:t>, Williams, Kennedy et Tate, 2012; </a:t>
            </a:r>
            <a:r>
              <a:rPr lang="fr-CA" dirty="0" err="1"/>
              <a:t>Wasniewski</a:t>
            </a:r>
            <a:r>
              <a:rPr lang="fr-CA" dirty="0"/>
              <a:t>, 2013) ;</a:t>
            </a:r>
          </a:p>
          <a:p>
            <a:pPr marL="0" indent="0">
              <a:buNone/>
            </a:pPr>
            <a:r>
              <a:rPr lang="fr-CA" dirty="0"/>
              <a:t>6. l’expérience de lecture serait bonifiée (voir Fernández-</a:t>
            </a:r>
            <a:r>
              <a:rPr lang="fr-CA" dirty="0" err="1"/>
              <a:t>López</a:t>
            </a:r>
            <a:r>
              <a:rPr lang="fr-CA" dirty="0"/>
              <a:t> et al., 2013; Huber, 2012; </a:t>
            </a:r>
            <a:r>
              <a:rPr lang="fr-CA" dirty="0" err="1"/>
              <a:t>Sloan</a:t>
            </a:r>
            <a:r>
              <a:rPr lang="fr-CA" dirty="0"/>
              <a:t>, </a:t>
            </a:r>
            <a:r>
              <a:rPr lang="it-IT" dirty="0"/>
              <a:t>2012; Zambarbieri et Carniglia, 2012) ;</a:t>
            </a:r>
          </a:p>
          <a:p>
            <a:pPr marL="0" indent="0">
              <a:buNone/>
            </a:pPr>
            <a:r>
              <a:rPr lang="fr-CA" dirty="0"/>
              <a:t>7. la communication et la collaboration seraient accrues, tant entre les élèves eux-mêmes, qu’entre l’enseignant et les élèves (voir </a:t>
            </a:r>
            <a:r>
              <a:rPr lang="fr-CA" dirty="0" err="1"/>
              <a:t>Geist</a:t>
            </a:r>
            <a:r>
              <a:rPr lang="fr-CA" dirty="0"/>
              <a:t>, 2011; Henderson et </a:t>
            </a:r>
            <a:r>
              <a:rPr lang="fr-CA" dirty="0" err="1"/>
              <a:t>Yeow</a:t>
            </a:r>
            <a:r>
              <a:rPr lang="fr-CA" dirty="0"/>
              <a:t>, 2012; Hutchison, </a:t>
            </a:r>
            <a:r>
              <a:rPr lang="fr-CA" dirty="0" err="1"/>
              <a:t>Beschorner</a:t>
            </a:r>
            <a:r>
              <a:rPr lang="fr-CA" dirty="0"/>
              <a:t> et Schmidt-Crawford, 2012) ;</a:t>
            </a:r>
          </a:p>
          <a:p>
            <a:pPr marL="0" indent="0">
              <a:buNone/>
            </a:pPr>
            <a:r>
              <a:rPr lang="fr-CA" dirty="0"/>
              <a:t>8. les compétences informatiques seraient améliorées (Huber, 2012; </a:t>
            </a:r>
            <a:r>
              <a:rPr lang="fr-CA" dirty="0" err="1"/>
              <a:t>Killilea</a:t>
            </a:r>
            <a:r>
              <a:rPr lang="fr-CA" dirty="0"/>
              <a:t>, 2012) ;</a:t>
            </a:r>
          </a:p>
        </p:txBody>
      </p:sp>
    </p:spTree>
    <p:extLst>
      <p:ext uri="{BB962C8B-B14F-4D97-AF65-F5344CB8AC3E}">
        <p14:creationId xmlns:p14="http://schemas.microsoft.com/office/powerpoint/2010/main" val="1721128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lnSpcReduction="10000"/>
          </a:bodyPr>
          <a:lstStyle/>
          <a:p>
            <a:pPr>
              <a:buFont typeface="Wingdings" panose="05000000000000000000" pitchFamily="2" charset="2"/>
              <a:buChar char="Ø"/>
            </a:pPr>
            <a:r>
              <a:rPr lang="fr-CA" dirty="0"/>
              <a:t>Principaux </a:t>
            </a:r>
            <a:r>
              <a:rPr lang="fr-CA" b="1" u="sng" dirty="0"/>
              <a:t>avantages</a:t>
            </a:r>
            <a:r>
              <a:rPr lang="fr-CA" dirty="0"/>
              <a:t> de l’usage de la tablette tactile en contexte scolaire:</a:t>
            </a:r>
          </a:p>
          <a:p>
            <a:pPr marL="0" indent="0">
              <a:buNone/>
            </a:pPr>
            <a:r>
              <a:rPr lang="fr-CA" dirty="0"/>
              <a:t>9. la créativité des élèves serait plus importante (Sullivan, 2013) ;</a:t>
            </a:r>
          </a:p>
          <a:p>
            <a:pPr marL="0" indent="0">
              <a:buNone/>
            </a:pPr>
            <a:r>
              <a:rPr lang="fr-CA" dirty="0"/>
              <a:t>10. la portabilité et la mobilité de l’outil seraient étendues (voir Henderson et </a:t>
            </a:r>
            <a:r>
              <a:rPr lang="fr-CA" dirty="0" err="1"/>
              <a:t>Yeow</a:t>
            </a:r>
            <a:r>
              <a:rPr lang="fr-CA" dirty="0"/>
              <a:t>, 2012; Hill, </a:t>
            </a:r>
            <a:r>
              <a:rPr lang="fr-CA" dirty="0" err="1"/>
              <a:t>Nuss</a:t>
            </a:r>
            <a:r>
              <a:rPr lang="fr-CA" dirty="0"/>
              <a:t>, </a:t>
            </a:r>
            <a:r>
              <a:rPr lang="fr-CA" dirty="0" err="1"/>
              <a:t>Middendorf</a:t>
            </a:r>
            <a:r>
              <a:rPr lang="fr-CA" dirty="0"/>
              <a:t>, </a:t>
            </a:r>
            <a:r>
              <a:rPr lang="fr-CA" dirty="0" err="1"/>
              <a:t>Cervero</a:t>
            </a:r>
            <a:r>
              <a:rPr lang="fr-CA" dirty="0"/>
              <a:t> et Gaines, 2012; </a:t>
            </a:r>
            <a:r>
              <a:rPr lang="fr-CA" dirty="0" err="1"/>
              <a:t>Kinash</a:t>
            </a:r>
            <a:r>
              <a:rPr lang="fr-CA" dirty="0"/>
              <a:t>, Brand, </a:t>
            </a:r>
            <a:r>
              <a:rPr lang="fr-CA" dirty="0" err="1"/>
              <a:t>Mathew</a:t>
            </a:r>
            <a:r>
              <a:rPr lang="fr-CA" dirty="0"/>
              <a:t> et </a:t>
            </a:r>
            <a:r>
              <a:rPr lang="fr-CA" dirty="0" err="1"/>
              <a:t>Kordyban</a:t>
            </a:r>
            <a:r>
              <a:rPr lang="fr-CA" dirty="0"/>
              <a:t>, 2013; </a:t>
            </a:r>
            <a:r>
              <a:rPr lang="fr-CA" dirty="0" err="1"/>
              <a:t>Villemonteix</a:t>
            </a:r>
            <a:r>
              <a:rPr lang="fr-CA" dirty="0"/>
              <a:t> et </a:t>
            </a:r>
            <a:r>
              <a:rPr lang="fr-CA" dirty="0" err="1"/>
              <a:t>Khaneboubi</a:t>
            </a:r>
            <a:r>
              <a:rPr lang="fr-CA" dirty="0"/>
              <a:t>, 2012; Williams, Wong, Webb et </a:t>
            </a:r>
            <a:r>
              <a:rPr lang="fr-CA" dirty="0" err="1"/>
              <a:t>Borbasi</a:t>
            </a:r>
            <a:r>
              <a:rPr lang="fr-CA" dirty="0"/>
              <a:t>, 2011) ;</a:t>
            </a:r>
          </a:p>
          <a:p>
            <a:pPr marL="0" indent="0">
              <a:buNone/>
            </a:pPr>
            <a:r>
              <a:rPr lang="fr-CA" dirty="0"/>
              <a:t>11. l’évaluation des élèves serait facilitée (Alberta </a:t>
            </a:r>
            <a:r>
              <a:rPr lang="fr-CA" dirty="0" err="1"/>
              <a:t>Education</a:t>
            </a:r>
            <a:r>
              <a:rPr lang="fr-CA" dirty="0"/>
              <a:t>, 2012; </a:t>
            </a:r>
            <a:r>
              <a:rPr lang="fr-CA" dirty="0" err="1"/>
              <a:t>Isabwe</a:t>
            </a:r>
            <a:r>
              <a:rPr lang="fr-CA" dirty="0"/>
              <a:t>, 2012; </a:t>
            </a:r>
            <a:r>
              <a:rPr lang="fr-CA" dirty="0" err="1"/>
              <a:t>McKechan</a:t>
            </a:r>
            <a:r>
              <a:rPr lang="fr-CA" dirty="0"/>
              <a:t> et Ellis, 2012) ;</a:t>
            </a:r>
          </a:p>
          <a:p>
            <a:pPr marL="0" indent="0">
              <a:buNone/>
            </a:pPr>
            <a:r>
              <a:rPr lang="fr-CA" dirty="0"/>
              <a:t>12. la qualité des supports pédagogiques serait bonifiée (Murray et </a:t>
            </a:r>
            <a:r>
              <a:rPr lang="fr-CA" dirty="0" err="1"/>
              <a:t>Olcese</a:t>
            </a:r>
            <a:r>
              <a:rPr lang="fr-CA" dirty="0"/>
              <a:t>, 2011) ;</a:t>
            </a:r>
          </a:p>
        </p:txBody>
      </p:sp>
    </p:spTree>
    <p:extLst>
      <p:ext uri="{BB962C8B-B14F-4D97-AF65-F5344CB8AC3E}">
        <p14:creationId xmlns:p14="http://schemas.microsoft.com/office/powerpoint/2010/main" val="4283638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a:bodyPr>
          <a:lstStyle/>
          <a:p>
            <a:r>
              <a:rPr lang="fr-CA" dirty="0"/>
              <a:t>Principaux </a:t>
            </a:r>
            <a:r>
              <a:rPr lang="fr-CA" b="1" u="sng" dirty="0"/>
              <a:t>avantages</a:t>
            </a:r>
            <a:r>
              <a:rPr lang="fr-CA" dirty="0"/>
              <a:t> de l’usage de la tablette tactile en contexte scolaire:</a:t>
            </a:r>
          </a:p>
          <a:p>
            <a:r>
              <a:rPr lang="fr-CA" dirty="0"/>
              <a:t>13. l’apprentissage de l’écriture serait facilité (Murray et </a:t>
            </a:r>
            <a:r>
              <a:rPr lang="fr-CA" dirty="0" err="1"/>
              <a:t>Olcese</a:t>
            </a:r>
            <a:r>
              <a:rPr lang="fr-CA" dirty="0"/>
              <a:t>, 2011) ;</a:t>
            </a:r>
          </a:p>
          <a:p>
            <a:r>
              <a:rPr lang="fr-CA" dirty="0"/>
              <a:t>14. l’organisation du travail serait plus efficace (Churchill et al., 2012) ;</a:t>
            </a:r>
          </a:p>
          <a:p>
            <a:r>
              <a:rPr lang="fr-CA" dirty="0"/>
              <a:t>15. la présentation des travaux scolaires par les élèves serait embellie (Murphy et Williams, 2011) ;</a:t>
            </a:r>
          </a:p>
          <a:p>
            <a:r>
              <a:rPr lang="fr-CA" dirty="0"/>
              <a:t>16. les avantages pour les élèves avec des difficultés d’apprentissage seraient importants (</a:t>
            </a:r>
            <a:r>
              <a:rPr lang="fr-CA" dirty="0" err="1"/>
              <a:t>McClanahan</a:t>
            </a:r>
            <a:r>
              <a:rPr lang="fr-CA" dirty="0"/>
              <a:t> et al., 2012).</a:t>
            </a:r>
          </a:p>
        </p:txBody>
      </p:sp>
    </p:spTree>
    <p:extLst>
      <p:ext uri="{BB962C8B-B14F-4D97-AF65-F5344CB8AC3E}">
        <p14:creationId xmlns:p14="http://schemas.microsoft.com/office/powerpoint/2010/main" val="2881388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CA" dirty="0"/>
              <a:t>Dix principales </a:t>
            </a:r>
            <a:r>
              <a:rPr lang="fr-CA" b="1" u="sng" dirty="0"/>
              <a:t>recommandations</a:t>
            </a:r>
            <a:r>
              <a:rPr lang="fr-CA" dirty="0"/>
              <a:t> issues de la recherche:</a:t>
            </a:r>
          </a:p>
          <a:p>
            <a:pPr marL="0" indent="0">
              <a:buNone/>
            </a:pPr>
            <a:r>
              <a:rPr lang="fr-CA" b="1" dirty="0"/>
              <a:t>1. Formation et réseautage des enseignants.</a:t>
            </a:r>
          </a:p>
          <a:p>
            <a:pPr marL="0" indent="0">
              <a:buNone/>
            </a:pPr>
            <a:r>
              <a:rPr lang="fr-CA" b="1" dirty="0"/>
              <a:t>2. Gestion de classe</a:t>
            </a:r>
            <a:r>
              <a:rPr lang="fr-CA" dirty="0"/>
              <a:t>.</a:t>
            </a:r>
          </a:p>
          <a:p>
            <a:pPr marL="0" indent="0">
              <a:buNone/>
            </a:pPr>
            <a:r>
              <a:rPr lang="fr-CA" b="1" dirty="0"/>
              <a:t>3. Responsabiliser et former les élèves.</a:t>
            </a:r>
          </a:p>
          <a:p>
            <a:pPr marL="0" indent="0">
              <a:buNone/>
            </a:pPr>
            <a:r>
              <a:rPr lang="fr-CA" b="1" dirty="0"/>
              <a:t>4. Amener les élèves à lire des livres avec L’iPad.</a:t>
            </a:r>
          </a:p>
          <a:p>
            <a:pPr marL="0" indent="0">
              <a:buNone/>
            </a:pPr>
            <a:r>
              <a:rPr lang="fr-CA" b="1" dirty="0"/>
              <a:t>5. Utiliser l’iPad pour apprendre à écrire.</a:t>
            </a:r>
          </a:p>
        </p:txBody>
      </p:sp>
      <p:pic>
        <p:nvPicPr>
          <p:cNvPr id="4" name="Imag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98213" y="6164213"/>
            <a:ext cx="693787" cy="693787"/>
          </a:xfrm>
          <a:prstGeom prst="rect">
            <a:avLst/>
          </a:prstGeom>
        </p:spPr>
      </p:pic>
    </p:spTree>
    <p:extLst>
      <p:ext uri="{BB962C8B-B14F-4D97-AF65-F5344CB8AC3E}">
        <p14:creationId xmlns:p14="http://schemas.microsoft.com/office/powerpoint/2010/main" val="325182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CA" dirty="0"/>
              <a:t>Dix principales </a:t>
            </a:r>
            <a:r>
              <a:rPr lang="fr-CA" b="1" u="sng" dirty="0"/>
              <a:t>recommandations</a:t>
            </a:r>
            <a:r>
              <a:rPr lang="fr-CA" dirty="0"/>
              <a:t> issues de la recherche:</a:t>
            </a:r>
          </a:p>
          <a:p>
            <a:pPr marL="0" indent="0">
              <a:buNone/>
            </a:pPr>
            <a:r>
              <a:rPr lang="fr-CA" b="1" dirty="0"/>
              <a:t>6. Des manuels scolaires adaptés et accessibles en tout temps.</a:t>
            </a:r>
          </a:p>
          <a:p>
            <a:pPr marL="0" indent="0">
              <a:buNone/>
            </a:pPr>
            <a:r>
              <a:rPr lang="fr-CA" b="1" dirty="0"/>
              <a:t>7. Sensibiliser les parents</a:t>
            </a:r>
            <a:r>
              <a:rPr lang="fr-CA" dirty="0"/>
              <a:t>.</a:t>
            </a:r>
          </a:p>
          <a:p>
            <a:pPr marL="0" indent="0">
              <a:buNone/>
            </a:pPr>
            <a:r>
              <a:rPr lang="fr-CA" b="1" dirty="0"/>
              <a:t>8. Concepteurs d’applications éducatives.</a:t>
            </a:r>
          </a:p>
          <a:p>
            <a:pPr marL="0" indent="0">
              <a:buNone/>
            </a:pPr>
            <a:r>
              <a:rPr lang="fr-CA" b="1" dirty="0"/>
              <a:t>9. Documenter par la recherche.</a:t>
            </a:r>
          </a:p>
          <a:p>
            <a:pPr marL="0" indent="0">
              <a:buNone/>
            </a:pPr>
            <a:r>
              <a:rPr lang="fr-CA" b="1" dirty="0"/>
              <a:t>10. Aux enseignants actuels et futurs.</a:t>
            </a:r>
            <a:endParaRPr lang="fr-CA" dirty="0"/>
          </a:p>
        </p:txBody>
      </p:sp>
      <p:pic>
        <p:nvPicPr>
          <p:cNvPr id="4" name="Imag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98213" y="6164213"/>
            <a:ext cx="693787" cy="693787"/>
          </a:xfrm>
          <a:prstGeom prst="rect">
            <a:avLst/>
          </a:prstGeom>
        </p:spPr>
      </p:pic>
    </p:spTree>
    <p:extLst>
      <p:ext uri="{BB962C8B-B14F-4D97-AF65-F5344CB8AC3E}">
        <p14:creationId xmlns:p14="http://schemas.microsoft.com/office/powerpoint/2010/main" val="943031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La recherche que dit-elle?</a:t>
            </a:r>
          </a:p>
        </p:txBody>
      </p:sp>
      <p:sp>
        <p:nvSpPr>
          <p:cNvPr id="3" name="Espace réservé du contenu 2"/>
          <p:cNvSpPr>
            <a:spLocks noGrp="1"/>
          </p:cNvSpPr>
          <p:nvPr>
            <p:ph idx="1"/>
          </p:nvPr>
        </p:nvSpPr>
        <p:spPr/>
        <p:txBody>
          <a:bodyPr>
            <a:normAutofit fontScale="92500" lnSpcReduction="20000"/>
          </a:bodyPr>
          <a:lstStyle/>
          <a:p>
            <a:r>
              <a:rPr lang="fr-CA" dirty="0"/>
              <a:t>7 principaux </a:t>
            </a:r>
            <a:r>
              <a:rPr lang="fr-CA" b="1" u="sng" dirty="0"/>
              <a:t>défis</a:t>
            </a:r>
            <a:r>
              <a:rPr lang="fr-CA" dirty="0"/>
              <a:t>:</a:t>
            </a:r>
          </a:p>
          <a:p>
            <a:pPr marL="457200" indent="-457200">
              <a:buAutoNum type="arabicPeriod"/>
            </a:pPr>
            <a:r>
              <a:rPr lang="fr-CA" dirty="0"/>
              <a:t>Distraction</a:t>
            </a:r>
          </a:p>
          <a:p>
            <a:pPr marL="457200" indent="-457200">
              <a:buAutoNum type="arabicPeriod"/>
            </a:pPr>
            <a:r>
              <a:rPr lang="fr-CA" dirty="0"/>
              <a:t>Planification</a:t>
            </a:r>
          </a:p>
          <a:p>
            <a:pPr marL="457200" indent="-457200">
              <a:buAutoNum type="arabicPeriod"/>
            </a:pPr>
            <a:r>
              <a:rPr lang="fr-CA" dirty="0"/>
              <a:t>Gestion des travaux</a:t>
            </a:r>
          </a:p>
          <a:p>
            <a:pPr marL="457200" indent="-457200">
              <a:buAutoNum type="arabicPeriod"/>
            </a:pPr>
            <a:r>
              <a:rPr lang="fr-CA" dirty="0"/>
              <a:t>Méconnaissance des ressources</a:t>
            </a:r>
          </a:p>
          <a:p>
            <a:pPr marL="457200" indent="-457200">
              <a:buAutoNum type="arabicPeriod"/>
            </a:pPr>
            <a:r>
              <a:rPr lang="fr-CA" dirty="0"/>
              <a:t>Sous-usage des livres électroniques</a:t>
            </a:r>
          </a:p>
          <a:p>
            <a:pPr marL="457200" indent="-457200">
              <a:buAutoNum type="arabicPeriod"/>
            </a:pPr>
            <a:r>
              <a:rPr lang="fr-CA" dirty="0"/>
              <a:t>L’apprentissage de l’écriture</a:t>
            </a:r>
          </a:p>
          <a:p>
            <a:pPr marL="457200" indent="-457200">
              <a:buAutoNum type="arabicPeriod"/>
            </a:pPr>
            <a:r>
              <a:rPr lang="fr-CA" dirty="0"/>
              <a:t>Nuire à la réussite scolaire</a:t>
            </a:r>
          </a:p>
        </p:txBody>
      </p:sp>
      <p:pic>
        <p:nvPicPr>
          <p:cNvPr id="4" name="Imag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98213" y="6164213"/>
            <a:ext cx="693787" cy="693787"/>
          </a:xfrm>
          <a:prstGeom prst="rect">
            <a:avLst/>
          </a:prstGeom>
        </p:spPr>
      </p:pic>
    </p:spTree>
    <p:extLst>
      <p:ext uri="{BB962C8B-B14F-4D97-AF65-F5344CB8AC3E}">
        <p14:creationId xmlns:p14="http://schemas.microsoft.com/office/powerpoint/2010/main" val="3120644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4A4B38-FE47-4203-A367-344F6D90C895}"/>
              </a:ext>
            </a:extLst>
          </p:cNvPr>
          <p:cNvSpPr>
            <a:spLocks noGrp="1"/>
          </p:cNvSpPr>
          <p:nvPr>
            <p:ph type="title"/>
          </p:nvPr>
        </p:nvSpPr>
        <p:spPr/>
        <p:txBody>
          <a:bodyPr/>
          <a:lstStyle/>
          <a:p>
            <a:r>
              <a:rPr lang="fr-CA" dirty="0"/>
              <a:t>Office 365</a:t>
            </a:r>
          </a:p>
        </p:txBody>
      </p:sp>
      <p:sp>
        <p:nvSpPr>
          <p:cNvPr id="3" name="Espace réservé du contenu 2">
            <a:extLst>
              <a:ext uri="{FF2B5EF4-FFF2-40B4-BE49-F238E27FC236}">
                <a16:creationId xmlns:a16="http://schemas.microsoft.com/office/drawing/2014/main" id="{98A9EE7E-FBD2-4261-A4BF-4C28C8C6BE34}"/>
              </a:ext>
            </a:extLst>
          </p:cNvPr>
          <p:cNvSpPr>
            <a:spLocks noGrp="1"/>
          </p:cNvSpPr>
          <p:nvPr>
            <p:ph idx="1"/>
          </p:nvPr>
        </p:nvSpPr>
        <p:spPr/>
        <p:txBody>
          <a:bodyPr/>
          <a:lstStyle/>
          <a:p>
            <a:r>
              <a:rPr lang="fr-CA" dirty="0"/>
              <a:t>OneNote</a:t>
            </a:r>
          </a:p>
          <a:p>
            <a:r>
              <a:rPr lang="fr-CA" dirty="0"/>
              <a:t>OneDrive</a:t>
            </a:r>
          </a:p>
          <a:p>
            <a:r>
              <a:rPr lang="fr-CA" dirty="0"/>
              <a:t>Office Lens</a:t>
            </a:r>
          </a:p>
          <a:p>
            <a:r>
              <a:rPr lang="fr-CA" dirty="0"/>
              <a:t>Les autres: Outlook, Word, Excel, PowerPoint, SharePoint, Teams, etc.</a:t>
            </a:r>
          </a:p>
        </p:txBody>
      </p:sp>
    </p:spTree>
    <p:extLst>
      <p:ext uri="{BB962C8B-B14F-4D97-AF65-F5344CB8AC3E}">
        <p14:creationId xmlns:p14="http://schemas.microsoft.com/office/powerpoint/2010/main" val="303163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Nouvelles façons de faire une demande d’application Par </a:t>
            </a:r>
            <a:r>
              <a:rPr lang="fr-CA" dirty="0" err="1"/>
              <a:t>mozaïk</a:t>
            </a:r>
            <a:endParaRPr lang="fr-CA" dirty="0"/>
          </a:p>
        </p:txBody>
      </p:sp>
      <p:pic>
        <p:nvPicPr>
          <p:cNvPr id="4" name="Espace réservé du contenu 3"/>
          <p:cNvPicPr>
            <a:picLocks noGrp="1" noChangeAspect="1"/>
          </p:cNvPicPr>
          <p:nvPr>
            <p:ph idx="1"/>
          </p:nvPr>
        </p:nvPicPr>
        <p:blipFill>
          <a:blip r:embed="rId2"/>
          <a:stretch>
            <a:fillRect/>
          </a:stretch>
        </p:blipFill>
        <p:spPr>
          <a:xfrm>
            <a:off x="1571085" y="2153593"/>
            <a:ext cx="9191625" cy="3019425"/>
          </a:xfrm>
          <a:prstGeom prst="rect">
            <a:avLst/>
          </a:prstGeom>
        </p:spPr>
      </p:pic>
      <p:cxnSp>
        <p:nvCxnSpPr>
          <p:cNvPr id="6" name="Connecteur droit avec flèche 5"/>
          <p:cNvCxnSpPr/>
          <p:nvPr/>
        </p:nvCxnSpPr>
        <p:spPr>
          <a:xfrm flipH="1">
            <a:off x="4804913" y="2424023"/>
            <a:ext cx="2251495" cy="750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57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Une tablette n’est pas un ordinateur!</a:t>
            </a:r>
          </a:p>
        </p:txBody>
      </p:sp>
      <p:sp>
        <p:nvSpPr>
          <p:cNvPr id="3" name="Espace réservé du contenu 2"/>
          <p:cNvSpPr>
            <a:spLocks noGrp="1"/>
          </p:cNvSpPr>
          <p:nvPr>
            <p:ph idx="1"/>
          </p:nvPr>
        </p:nvSpPr>
        <p:spPr/>
        <p:txBody>
          <a:bodyPr/>
          <a:lstStyle/>
          <a:p>
            <a:r>
              <a:rPr lang="fr-CA" dirty="0"/>
              <a:t>L'utilité d'une tablette est d'être un appareil mobile qui complète l'utilisation d'un ordinateur. Ce n'est pas un ordinateur portable. En fait, n'espérez-pas que le iPad puisse faire comme un ordinateur... et c’est tant mieux. </a:t>
            </a:r>
          </a:p>
          <a:p>
            <a:r>
              <a:rPr lang="fr-CA" dirty="0"/>
              <a:t>Exploitez plutôt les nouvelles opportunités d'apprentissage qu'offre la tablette avec des applications de création plus simples et variées, dont l'accès à la création de productions multimédia simplifiée et à une interface tactile qui rend son utilisation plus intuitive. Des avantages qui se traduisent par davantage de temps consacré au contenu et non pas au contenant.</a:t>
            </a:r>
          </a:p>
        </p:txBody>
      </p:sp>
    </p:spTree>
    <p:extLst>
      <p:ext uri="{BB962C8B-B14F-4D97-AF65-F5344CB8AC3E}">
        <p14:creationId xmlns:p14="http://schemas.microsoft.com/office/powerpoint/2010/main" val="466439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Une tablette n’est pas un ordinateur!</a:t>
            </a:r>
          </a:p>
        </p:txBody>
      </p:sp>
      <p:sp>
        <p:nvSpPr>
          <p:cNvPr id="3" name="Espace réservé du contenu 2"/>
          <p:cNvSpPr>
            <a:spLocks noGrp="1"/>
          </p:cNvSpPr>
          <p:nvPr>
            <p:ph idx="1"/>
          </p:nvPr>
        </p:nvSpPr>
        <p:spPr>
          <a:xfrm>
            <a:off x="1451579" y="2015732"/>
            <a:ext cx="9603275" cy="3727843"/>
          </a:xfrm>
        </p:spPr>
        <p:txBody>
          <a:bodyPr>
            <a:noAutofit/>
          </a:bodyPr>
          <a:lstStyle/>
          <a:p>
            <a:r>
              <a:rPr lang="fr-CA" sz="2400" dirty="0"/>
              <a:t>En effet, la grande majorité des applications sur une tablette sont des versions épurées de leur équivalent sur l’ordinateur. Ainsi, le nombre de caractéristiques est réduit, mais l’utilisateur profite d’un outil plus intuitif et efficace car les fonctions essentielles restent présentes. </a:t>
            </a:r>
          </a:p>
          <a:p>
            <a:r>
              <a:rPr lang="fr-CA" sz="2400" dirty="0"/>
              <a:t>Puisque la grande majorité des tâches à l’école ne nécessitent pas plus que l’essentiel de ce qui est proposé dans les applications, la tablette devient un outil où l’élève se concentre davantage sur le contenu et non sur le contenant.</a:t>
            </a:r>
          </a:p>
        </p:txBody>
      </p:sp>
    </p:spTree>
    <p:extLst>
      <p:ext uri="{BB962C8B-B14F-4D97-AF65-F5344CB8AC3E}">
        <p14:creationId xmlns:p14="http://schemas.microsoft.com/office/powerpoint/2010/main" val="1378495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Ressources pédagogiques</a:t>
            </a:r>
          </a:p>
        </p:txBody>
      </p:sp>
      <p:sp>
        <p:nvSpPr>
          <p:cNvPr id="3" name="Espace réservé du contenu 2"/>
          <p:cNvSpPr>
            <a:spLocks noGrp="1"/>
          </p:cNvSpPr>
          <p:nvPr>
            <p:ph idx="1"/>
          </p:nvPr>
        </p:nvSpPr>
        <p:spPr/>
        <p:txBody>
          <a:bodyPr/>
          <a:lstStyle/>
          <a:p>
            <a:r>
              <a:rPr lang="fr-CA" dirty="0">
                <a:hlinkClick r:id="rId2"/>
              </a:rPr>
              <a:t>CSMB – Utilisation pédagogique du iPad</a:t>
            </a:r>
            <a:endParaRPr lang="fr-CA" dirty="0"/>
          </a:p>
          <a:p>
            <a:r>
              <a:rPr lang="fr-CA" dirty="0">
                <a:hlinkClick r:id="rId3"/>
              </a:rPr>
              <a:t>Commission scolaire des Rives-du-Saguenay – Catalogue préscolaire</a:t>
            </a:r>
            <a:endParaRPr lang="fr-CA" dirty="0"/>
          </a:p>
          <a:p>
            <a:r>
              <a:rPr lang="fr-CA" dirty="0">
                <a:hlinkClick r:id="rId4"/>
              </a:rPr>
              <a:t>Commission scolaire des Rives-du-Saguenay – Catalogue primaire/secondaire</a:t>
            </a:r>
            <a:endParaRPr lang="fr-CA" dirty="0"/>
          </a:p>
          <a:p>
            <a:r>
              <a:rPr lang="fr-CA" dirty="0">
                <a:hlinkClick r:id="rId5"/>
              </a:rPr>
              <a:t>Applications autisme</a:t>
            </a:r>
            <a:endParaRPr lang="fr-CA" dirty="0"/>
          </a:p>
          <a:p>
            <a:r>
              <a:rPr lang="fr-CA" dirty="0">
                <a:hlinkClick r:id="rId6"/>
              </a:rPr>
              <a:t>L’iPad à l’école : usages, avantages et défis</a:t>
            </a:r>
            <a:r>
              <a:rPr lang="fr-CA" dirty="0"/>
              <a:t> (</a:t>
            </a:r>
            <a:r>
              <a:rPr lang="fr-CA" dirty="0" err="1"/>
              <a:t>Karsenti</a:t>
            </a:r>
            <a:r>
              <a:rPr lang="fr-CA" dirty="0"/>
              <a:t>, Fievez)</a:t>
            </a:r>
          </a:p>
          <a:p>
            <a:endParaRPr lang="fr-CA" dirty="0"/>
          </a:p>
        </p:txBody>
      </p:sp>
    </p:spTree>
    <p:extLst>
      <p:ext uri="{BB962C8B-B14F-4D97-AF65-F5344CB8AC3E}">
        <p14:creationId xmlns:p14="http://schemas.microsoft.com/office/powerpoint/2010/main" val="88393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Organisation d’une flotte de iPad</a:t>
            </a:r>
          </a:p>
        </p:txBody>
      </p:sp>
      <p:sp>
        <p:nvSpPr>
          <p:cNvPr id="3" name="Espace réservé du contenu 2"/>
          <p:cNvSpPr>
            <a:spLocks noGrp="1"/>
          </p:cNvSpPr>
          <p:nvPr>
            <p:ph idx="1"/>
          </p:nvPr>
        </p:nvSpPr>
        <p:spPr/>
        <p:txBody>
          <a:bodyPr/>
          <a:lstStyle/>
          <a:p>
            <a:r>
              <a:rPr lang="fr-CA" dirty="0"/>
              <a:t>Nom des iPad</a:t>
            </a:r>
          </a:p>
          <a:p>
            <a:r>
              <a:rPr lang="fr-CA" dirty="0"/>
              <a:t>iPad en mode restriction élèves</a:t>
            </a:r>
          </a:p>
          <a:p>
            <a:r>
              <a:rPr lang="fr-CA" dirty="0"/>
              <a:t>De quelle façon arrivent-ils dans une école?</a:t>
            </a:r>
          </a:p>
          <a:p>
            <a:r>
              <a:rPr lang="fr-CA" dirty="0"/>
              <a:t>À qui s’adresser?</a:t>
            </a:r>
          </a:p>
          <a:p>
            <a:endParaRPr lang="fr-CA" dirty="0"/>
          </a:p>
        </p:txBody>
      </p:sp>
    </p:spTree>
    <p:extLst>
      <p:ext uri="{BB962C8B-B14F-4D97-AF65-F5344CB8AC3E}">
        <p14:creationId xmlns:p14="http://schemas.microsoft.com/office/powerpoint/2010/main" val="88798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Application En classe</a:t>
            </a:r>
          </a:p>
        </p:txBody>
      </p:sp>
      <p:sp>
        <p:nvSpPr>
          <p:cNvPr id="3" name="Espace réservé du contenu 2"/>
          <p:cNvSpPr>
            <a:spLocks noGrp="1"/>
          </p:cNvSpPr>
          <p:nvPr>
            <p:ph idx="1"/>
          </p:nvPr>
        </p:nvSpPr>
        <p:spPr/>
        <p:txBody>
          <a:bodyPr/>
          <a:lstStyle/>
          <a:p>
            <a:r>
              <a:rPr lang="fr-CA" dirty="0">
                <a:hlinkClick r:id="rId2"/>
              </a:rPr>
              <a:t>Tutoriel</a:t>
            </a:r>
            <a:endParaRPr lang="fr-CA" dirty="0"/>
          </a:p>
          <a:p>
            <a:r>
              <a:rPr lang="fr-CA" dirty="0">
                <a:hlinkClick r:id="rId3"/>
              </a:rPr>
              <a:t>Guide d’utilisation</a:t>
            </a:r>
            <a:endParaRPr lang="fr-CA" dirty="0"/>
          </a:p>
          <a:p>
            <a:pPr marL="457200" indent="-457200">
              <a:buFont typeface="+mj-lt"/>
              <a:buAutoNum type="arabicPeriod"/>
            </a:pPr>
            <a:r>
              <a:rPr lang="fr-CA" dirty="0"/>
              <a:t>Lancez et verrouillez des </a:t>
            </a:r>
            <a:r>
              <a:rPr lang="fr-CA" dirty="0" err="1"/>
              <a:t>apps</a:t>
            </a:r>
            <a:r>
              <a:rPr lang="fr-CA" dirty="0"/>
              <a:t>.</a:t>
            </a:r>
          </a:p>
          <a:p>
            <a:pPr marL="457200" indent="-457200">
              <a:buFont typeface="+mj-lt"/>
              <a:buAutoNum type="arabicPeriod"/>
            </a:pPr>
            <a:r>
              <a:rPr lang="fr-CA" dirty="0"/>
              <a:t>Naviguez vers des contenus précis.</a:t>
            </a:r>
          </a:p>
          <a:p>
            <a:pPr marL="457200" indent="-457200">
              <a:buFont typeface="+mj-lt"/>
              <a:buAutoNum type="arabicPeriod"/>
            </a:pPr>
            <a:r>
              <a:rPr lang="fr-CA" dirty="0"/>
              <a:t>Voyez ce qu’ils regardent avec </a:t>
            </a:r>
            <a:r>
              <a:rPr lang="fr-CA" dirty="0" err="1"/>
              <a:t>Screen</a:t>
            </a:r>
            <a:r>
              <a:rPr lang="fr-CA" dirty="0"/>
              <a:t> </a:t>
            </a:r>
            <a:r>
              <a:rPr lang="fr-CA" dirty="0" err="1"/>
              <a:t>View</a:t>
            </a:r>
            <a:r>
              <a:rPr lang="fr-CA" dirty="0"/>
              <a:t>.</a:t>
            </a:r>
          </a:p>
          <a:p>
            <a:pPr marL="457200" indent="-457200">
              <a:buFont typeface="+mj-lt"/>
              <a:buAutoNum type="arabicPeriod"/>
            </a:pPr>
            <a:r>
              <a:rPr lang="fr-CA" dirty="0"/>
              <a:t>Montrez le travail des élèves sur grand écran.</a:t>
            </a:r>
          </a:p>
          <a:p>
            <a:pPr marL="457200" indent="-457200">
              <a:buFont typeface="+mj-lt"/>
              <a:buAutoNum type="arabicPeriod"/>
            </a:pPr>
            <a:r>
              <a:rPr lang="fr-CA" dirty="0"/>
              <a:t>Verrouillez l’écran.</a:t>
            </a:r>
          </a:p>
          <a:p>
            <a:endParaRPr lang="fr-CA" dirty="0"/>
          </a:p>
        </p:txBody>
      </p:sp>
    </p:spTree>
    <p:extLst>
      <p:ext uri="{BB962C8B-B14F-4D97-AF65-F5344CB8AC3E}">
        <p14:creationId xmlns:p14="http://schemas.microsoft.com/office/powerpoint/2010/main" val="404774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err="1"/>
              <a:t>FonctionS</a:t>
            </a:r>
            <a:r>
              <a:rPr lang="fr-CA" dirty="0"/>
              <a:t> </a:t>
            </a:r>
            <a:r>
              <a:rPr lang="fr-CA" dirty="0" err="1"/>
              <a:t>ios</a:t>
            </a:r>
            <a:endParaRPr lang="fr-CA" dirty="0"/>
          </a:p>
        </p:txBody>
      </p:sp>
      <p:graphicFrame>
        <p:nvGraphicFramePr>
          <p:cNvPr id="4" name="Tableau 3"/>
          <p:cNvGraphicFramePr>
            <a:graphicFrameLocks noGrp="1"/>
          </p:cNvGraphicFramePr>
          <p:nvPr>
            <p:extLst>
              <p:ext uri="{D42A27DB-BD31-4B8C-83A1-F6EECF244321}">
                <p14:modId xmlns:p14="http://schemas.microsoft.com/office/powerpoint/2010/main" val="1344092222"/>
              </p:ext>
            </p:extLst>
          </p:nvPr>
        </p:nvGraphicFramePr>
        <p:xfrm>
          <a:off x="2189216" y="2015732"/>
          <a:ext cx="8128000" cy="39420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274212282"/>
                    </a:ext>
                  </a:extLst>
                </a:gridCol>
                <a:gridCol w="4064000">
                  <a:extLst>
                    <a:ext uri="{9D8B030D-6E8A-4147-A177-3AD203B41FA5}">
                      <a16:colId xmlns:a16="http://schemas.microsoft.com/office/drawing/2014/main" val="2356918136"/>
                    </a:ext>
                  </a:extLst>
                </a:gridCol>
              </a:tblGrid>
              <a:tr h="460049">
                <a:tc>
                  <a:txBody>
                    <a:bodyPr/>
                    <a:lstStyle/>
                    <a:p>
                      <a:r>
                        <a:rPr lang="fr-CA" dirty="0">
                          <a:hlinkClick r:id="rId2"/>
                        </a:rPr>
                        <a:t>Fonctions_ios</a:t>
                      </a:r>
                      <a:endParaRPr lang="fr-CA" dirty="0"/>
                    </a:p>
                    <a:p>
                      <a:endParaRPr lang="fr-CA" dirty="0"/>
                    </a:p>
                  </a:txBody>
                  <a:tcPr/>
                </a:tc>
                <a:tc>
                  <a:txBody>
                    <a:bodyPr/>
                    <a:lstStyle/>
                    <a:p>
                      <a:r>
                        <a:rPr lang="fr-CA" dirty="0">
                          <a:solidFill>
                            <a:schemeClr val="bg1"/>
                          </a:solidFill>
                          <a:hlinkClick r:id="rId3"/>
                        </a:rPr>
                        <a:t>Guide de l’utilisateur</a:t>
                      </a:r>
                      <a:endParaRPr lang="fr-CA" dirty="0">
                        <a:solidFill>
                          <a:schemeClr val="bg1"/>
                        </a:solidFill>
                      </a:endParaRPr>
                    </a:p>
                  </a:txBody>
                  <a:tcPr/>
                </a:tc>
                <a:extLst>
                  <a:ext uri="{0D108BD9-81ED-4DB2-BD59-A6C34878D82A}">
                    <a16:rowId xmlns:a16="http://schemas.microsoft.com/office/drawing/2014/main" val="2576669941"/>
                  </a:ext>
                </a:extLst>
              </a:tr>
              <a:tr h="370840">
                <a:tc>
                  <a:txBody>
                    <a:bodyPr/>
                    <a:lstStyle/>
                    <a:p>
                      <a:r>
                        <a:rPr lang="fr-CA" dirty="0">
                          <a:hlinkClick r:id="rId4"/>
                        </a:rPr>
                        <a:t>Accès guidé</a:t>
                      </a:r>
                      <a:endParaRPr lang="fr-CA" dirty="0"/>
                    </a:p>
                  </a:txBody>
                  <a:tcPr/>
                </a:tc>
                <a:tc>
                  <a:txBody>
                    <a:bodyPr/>
                    <a:lstStyle/>
                    <a:p>
                      <a:r>
                        <a:rPr lang="fr-CA" dirty="0">
                          <a:hlinkClick r:id="rId5"/>
                        </a:rPr>
                        <a:t>Prédiction</a:t>
                      </a:r>
                      <a:endParaRPr lang="fr-CA" dirty="0"/>
                    </a:p>
                  </a:txBody>
                  <a:tcPr/>
                </a:tc>
                <a:extLst>
                  <a:ext uri="{0D108BD9-81ED-4DB2-BD59-A6C34878D82A}">
                    <a16:rowId xmlns:a16="http://schemas.microsoft.com/office/drawing/2014/main" val="1293832304"/>
                  </a:ext>
                </a:extLst>
              </a:tr>
              <a:tr h="370840">
                <a:tc>
                  <a:txBody>
                    <a:bodyPr/>
                    <a:lstStyle/>
                    <a:p>
                      <a:r>
                        <a:rPr lang="fr-CA" dirty="0">
                          <a:hlinkClick r:id="rId6"/>
                        </a:rPr>
                        <a:t>Commandes vocales</a:t>
                      </a:r>
                      <a:endParaRPr lang="fr-CA" dirty="0"/>
                    </a:p>
                  </a:txBody>
                  <a:tcPr/>
                </a:tc>
                <a:tc>
                  <a:txBody>
                    <a:bodyPr/>
                    <a:lstStyle/>
                    <a:p>
                      <a:r>
                        <a:rPr lang="fr-CA" dirty="0">
                          <a:hlinkClick r:id="rId7"/>
                        </a:rPr>
                        <a:t>Couleurs inversées</a:t>
                      </a:r>
                      <a:endParaRPr lang="fr-CA" dirty="0"/>
                    </a:p>
                  </a:txBody>
                  <a:tcPr/>
                </a:tc>
                <a:extLst>
                  <a:ext uri="{0D108BD9-81ED-4DB2-BD59-A6C34878D82A}">
                    <a16:rowId xmlns:a16="http://schemas.microsoft.com/office/drawing/2014/main" val="6245207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hlinkClick r:id="rId8"/>
                        </a:rPr>
                        <a:t>Orientation du iPad</a:t>
                      </a:r>
                      <a:endParaRPr lang="fr-CA" dirty="0"/>
                    </a:p>
                    <a:p>
                      <a:endParaRPr lang="fr-CA" dirty="0"/>
                    </a:p>
                  </a:txBody>
                  <a:tcPr/>
                </a:tc>
                <a:tc>
                  <a:txBody>
                    <a:bodyPr/>
                    <a:lstStyle/>
                    <a:p>
                      <a:r>
                        <a:rPr lang="fr-CA" dirty="0">
                          <a:hlinkClick r:id="rId9"/>
                        </a:rPr>
                        <a:t>Lire le contenu à l’écran</a:t>
                      </a:r>
                      <a:endParaRPr lang="fr-CA" dirty="0"/>
                    </a:p>
                  </a:txBody>
                  <a:tcPr/>
                </a:tc>
                <a:extLst>
                  <a:ext uri="{0D108BD9-81ED-4DB2-BD59-A6C34878D82A}">
                    <a16:rowId xmlns:a16="http://schemas.microsoft.com/office/drawing/2014/main" val="3180210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hlinkClick r:id="rId10"/>
                        </a:rPr>
                        <a:t>Superposition des applications</a:t>
                      </a:r>
                      <a:endParaRPr lang="fr-CA" dirty="0"/>
                    </a:p>
                    <a:p>
                      <a:endParaRPr lang="fr-CA" dirty="0"/>
                    </a:p>
                  </a:txBody>
                  <a:tcPr/>
                </a:tc>
                <a:tc>
                  <a:txBody>
                    <a:bodyPr/>
                    <a:lstStyle/>
                    <a:p>
                      <a:r>
                        <a:rPr lang="fr-CA" dirty="0">
                          <a:hlinkClick r:id="rId11"/>
                        </a:rPr>
                        <a:t>Surligner le contenu</a:t>
                      </a:r>
                      <a:endParaRPr lang="fr-CA" dirty="0"/>
                    </a:p>
                  </a:txBody>
                  <a:tcPr/>
                </a:tc>
                <a:extLst>
                  <a:ext uri="{0D108BD9-81ED-4DB2-BD59-A6C34878D82A}">
                    <a16:rowId xmlns:a16="http://schemas.microsoft.com/office/drawing/2014/main" val="409339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hlinkClick r:id="rId12"/>
                        </a:rPr>
                        <a:t>Orthographe</a:t>
                      </a:r>
                      <a:endParaRPr lang="fr-CA" dirty="0"/>
                    </a:p>
                    <a:p>
                      <a:endParaRPr lang="fr-CA" dirty="0"/>
                    </a:p>
                  </a:txBody>
                  <a:tcPr/>
                </a:tc>
                <a:tc>
                  <a:txBody>
                    <a:bodyPr/>
                    <a:lstStyle/>
                    <a:p>
                      <a:r>
                        <a:rPr lang="fr-CA" dirty="0">
                          <a:hlinkClick r:id="rId13"/>
                        </a:rPr>
                        <a:t>Énoncer la sélection</a:t>
                      </a:r>
                      <a:endParaRPr lang="fr-CA" dirty="0"/>
                    </a:p>
                  </a:txBody>
                  <a:tcPr/>
                </a:tc>
                <a:extLst>
                  <a:ext uri="{0D108BD9-81ED-4DB2-BD59-A6C34878D82A}">
                    <a16:rowId xmlns:a16="http://schemas.microsoft.com/office/drawing/2014/main" val="2896137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a:hlinkClick r:id="rId14"/>
                        </a:rPr>
                        <a:t>Activer la dictée</a:t>
                      </a:r>
                      <a:endParaRPr lang="fr-CA" dirty="0"/>
                    </a:p>
                    <a:p>
                      <a:endParaRPr lang="fr-CA" dirty="0"/>
                    </a:p>
                  </a:txBody>
                  <a:tcPr/>
                </a:tc>
                <a:tc>
                  <a:txBody>
                    <a:bodyPr/>
                    <a:lstStyle/>
                    <a:p>
                      <a:r>
                        <a:rPr lang="fr-CA" dirty="0">
                          <a:hlinkClick r:id="rId15"/>
                        </a:rPr>
                        <a:t>Dictionnaire</a:t>
                      </a:r>
                      <a:endParaRPr lang="fr-CA" dirty="0"/>
                    </a:p>
                  </a:txBody>
                  <a:tcPr/>
                </a:tc>
                <a:extLst>
                  <a:ext uri="{0D108BD9-81ED-4DB2-BD59-A6C34878D82A}">
                    <a16:rowId xmlns:a16="http://schemas.microsoft.com/office/drawing/2014/main" val="3787801436"/>
                  </a:ext>
                </a:extLst>
              </a:tr>
            </a:tbl>
          </a:graphicData>
        </a:graphic>
      </p:graphicFrame>
    </p:spTree>
    <p:extLst>
      <p:ext uri="{BB962C8B-B14F-4D97-AF65-F5344CB8AC3E}">
        <p14:creationId xmlns:p14="http://schemas.microsoft.com/office/powerpoint/2010/main" val="91919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Livres à consulter sur </a:t>
            </a:r>
            <a:r>
              <a:rPr lang="fr-CA" dirty="0" err="1"/>
              <a:t>eBook</a:t>
            </a:r>
            <a:endParaRPr lang="fr-CA" dirty="0"/>
          </a:p>
        </p:txBody>
      </p:sp>
      <p:sp>
        <p:nvSpPr>
          <p:cNvPr id="3" name="Espace réservé du contenu 2"/>
          <p:cNvSpPr>
            <a:spLocks noGrp="1"/>
          </p:cNvSpPr>
          <p:nvPr>
            <p:ph idx="1"/>
          </p:nvPr>
        </p:nvSpPr>
        <p:spPr/>
        <p:txBody>
          <a:bodyPr/>
          <a:lstStyle/>
          <a:p>
            <a:r>
              <a:rPr lang="fr-CA" dirty="0"/>
              <a:t>La collection « La créativité pour tous »</a:t>
            </a:r>
          </a:p>
          <a:p>
            <a:r>
              <a:rPr lang="fr-CA" dirty="0"/>
              <a:t>iPad – Guide l’utilisateur</a:t>
            </a:r>
          </a:p>
          <a:p>
            <a:r>
              <a:rPr lang="fr-CA" dirty="0"/>
              <a:t>Apps pour apprendre à enseigner avec l’iPad</a:t>
            </a:r>
          </a:p>
          <a:p>
            <a:r>
              <a:rPr lang="fr-CA" dirty="0"/>
              <a:t>La collection « Apple Teacher »</a:t>
            </a:r>
          </a:p>
          <a:p>
            <a:r>
              <a:rPr lang="fr-CA" dirty="0"/>
              <a:t>Pour bien enseigner 2</a:t>
            </a:r>
          </a:p>
          <a:p>
            <a:r>
              <a:rPr lang="fr-CA" dirty="0"/>
              <a:t>Un iPad à l’école</a:t>
            </a:r>
          </a:p>
          <a:p>
            <a:r>
              <a:rPr lang="fr-CA" dirty="0"/>
              <a:t>L’iPad en orthopédagogie</a:t>
            </a:r>
          </a:p>
        </p:txBody>
      </p:sp>
    </p:spTree>
    <p:extLst>
      <p:ext uri="{BB962C8B-B14F-4D97-AF65-F5344CB8AC3E}">
        <p14:creationId xmlns:p14="http://schemas.microsoft.com/office/powerpoint/2010/main" val="217062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Pourquoi une formation sur l'utilisation du iPad?</a:t>
            </a:r>
          </a:p>
        </p:txBody>
      </p:sp>
      <p:sp>
        <p:nvSpPr>
          <p:cNvPr id="3" name="Espace réservé du contenu 2"/>
          <p:cNvSpPr>
            <a:spLocks noGrp="1"/>
          </p:cNvSpPr>
          <p:nvPr>
            <p:ph idx="1"/>
          </p:nvPr>
        </p:nvSpPr>
        <p:spPr/>
        <p:txBody>
          <a:bodyPr>
            <a:normAutofit/>
          </a:bodyPr>
          <a:lstStyle/>
          <a:p>
            <a:r>
              <a:rPr lang="fr-CA" sz="2400" dirty="0"/>
              <a:t>Une formation pédagogique sur l’utilisation du iPad permet de s’arrêter pour constater les avantages de cette technologie et de réfléchir sur son impact possible en classe, en particulier dans les mains des élèves.</a:t>
            </a:r>
          </a:p>
          <a:p>
            <a:r>
              <a:rPr lang="fr-CA" sz="2400" dirty="0"/>
              <a:t>« Des décennies de recherches ont montré que lorsque les enseignants ont accès à des nouvelles technologies, leur instinct est d'utiliser celles-ci en reproduisant leurs pratiques traditionnelles. C'est ce qu'on appelle: </a:t>
            </a:r>
            <a:r>
              <a:rPr lang="fr-CA" sz="2400" dirty="0">
                <a:hlinkClick r:id="rId2"/>
              </a:rPr>
              <a:t>l'effet diligence</a:t>
            </a:r>
            <a:r>
              <a:rPr lang="fr-CA" sz="2400" dirty="0"/>
              <a:t>.»</a:t>
            </a:r>
          </a:p>
        </p:txBody>
      </p:sp>
    </p:spTree>
    <p:extLst>
      <p:ext uri="{BB962C8B-B14F-4D97-AF65-F5344CB8AC3E}">
        <p14:creationId xmlns:p14="http://schemas.microsoft.com/office/powerpoint/2010/main" val="2876056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bilan des premières expérimentations des iPad</a:t>
            </a:r>
          </a:p>
        </p:txBody>
      </p:sp>
      <p:pic>
        <p:nvPicPr>
          <p:cNvPr id="4" name="Espace réservé du contenu 3">
            <a:hlinkClick r:id="rId2"/>
          </p:cNvPr>
          <p:cNvPicPr>
            <a:picLocks noGrp="1" noChangeAspect="1"/>
          </p:cNvPicPr>
          <p:nvPr>
            <p:ph idx="1"/>
          </p:nvPr>
        </p:nvPicPr>
        <p:blipFill>
          <a:blip r:embed="rId3"/>
          <a:stretch>
            <a:fillRect/>
          </a:stretch>
        </p:blipFill>
        <p:spPr>
          <a:xfrm>
            <a:off x="3576015" y="2016125"/>
            <a:ext cx="5354295" cy="3449638"/>
          </a:xfrm>
          <a:prstGeom prst="rect">
            <a:avLst/>
          </a:prstGeom>
        </p:spPr>
      </p:pic>
    </p:spTree>
    <p:extLst>
      <p:ext uri="{BB962C8B-B14F-4D97-AF65-F5344CB8AC3E}">
        <p14:creationId xmlns:p14="http://schemas.microsoft.com/office/powerpoint/2010/main" val="3668481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Retour sur le vidéo</a:t>
            </a:r>
          </a:p>
        </p:txBody>
      </p:sp>
      <p:sp>
        <p:nvSpPr>
          <p:cNvPr id="3" name="Espace réservé du contenu 2"/>
          <p:cNvSpPr>
            <a:spLocks noGrp="1"/>
          </p:cNvSpPr>
          <p:nvPr>
            <p:ph idx="1"/>
          </p:nvPr>
        </p:nvSpPr>
        <p:spPr/>
        <p:txBody>
          <a:bodyPr>
            <a:normAutofit fontScale="85000" lnSpcReduction="20000"/>
          </a:bodyPr>
          <a:lstStyle/>
          <a:p>
            <a:r>
              <a:rPr lang="fr-CA" dirty="0"/>
              <a:t>- Qu’est-ce qui vous frappe en premier? </a:t>
            </a:r>
          </a:p>
          <a:p>
            <a:r>
              <a:rPr lang="fr-CA" dirty="0"/>
              <a:t>- Quels seraient les avantages de l’utilisation de la tablette en classe? </a:t>
            </a:r>
          </a:p>
          <a:p>
            <a:r>
              <a:rPr lang="fr-CA" dirty="0"/>
              <a:t>- Croyez-vous qu’il est nécessaire de réfléchir à ses pratiques pédagogiques lorsqu’on introduit ce type d’outil en classe? </a:t>
            </a:r>
          </a:p>
          <a:p>
            <a:r>
              <a:rPr lang="fr-CA" dirty="0"/>
              <a:t>- Si oui, à quoi pensez-vous? </a:t>
            </a:r>
          </a:p>
          <a:p>
            <a:r>
              <a:rPr lang="fr-CA" dirty="0"/>
              <a:t>- Si non, pourquoi?</a:t>
            </a:r>
          </a:p>
          <a:p>
            <a:r>
              <a:rPr lang="fr-CA" dirty="0"/>
              <a:t>- Pourquoi une tablette serait plus adaptée qu’un ordinateur en classe? </a:t>
            </a:r>
          </a:p>
          <a:p>
            <a:r>
              <a:rPr lang="fr-CA" dirty="0"/>
              <a:t>- Est-ce que l’ordinateur a toujours sa place dans la classe? </a:t>
            </a:r>
          </a:p>
          <a:p>
            <a:r>
              <a:rPr lang="fr-CA" dirty="0"/>
              <a:t>- Dans quels types d’activités croyez-vous que l’utilisation de la tablette se prête le mieux?</a:t>
            </a:r>
          </a:p>
        </p:txBody>
      </p:sp>
    </p:spTree>
    <p:extLst>
      <p:ext uri="{BB962C8B-B14F-4D97-AF65-F5344CB8AC3E}">
        <p14:creationId xmlns:p14="http://schemas.microsoft.com/office/powerpoint/2010/main" val="25207815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47502a4-53f7-490c-a413-ee8d2f404a00">
      <UserInfo>
        <DisplayName>Mélina Fortin</DisplayName>
        <AccountId>101</AccountId>
        <AccountType/>
      </UserInfo>
      <UserInfo>
        <DisplayName>Mélanie Gagné</DisplayName>
        <AccountId>160</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E9F0450B496542A9C87F4E8FAB1A7E" ma:contentTypeVersion="6" ma:contentTypeDescription="Crée un document." ma:contentTypeScope="" ma:versionID="af4ae9ecb0f760905c48a59f4d928c64">
  <xsd:schema xmlns:xsd="http://www.w3.org/2001/XMLSchema" xmlns:xs="http://www.w3.org/2001/XMLSchema" xmlns:p="http://schemas.microsoft.com/office/2006/metadata/properties" xmlns:ns2="53dafbf2-c984-48c0-8f4e-ca6e4960bdf6" xmlns:ns3="047502a4-53f7-490c-a413-ee8d2f404a00" targetNamespace="http://schemas.microsoft.com/office/2006/metadata/properties" ma:root="true" ma:fieldsID="a32305e2c7ebef0e84c5358153bbd1c4" ns2:_="" ns3:_="">
    <xsd:import namespace="53dafbf2-c984-48c0-8f4e-ca6e4960bdf6"/>
    <xsd:import namespace="047502a4-53f7-490c-a413-ee8d2f404a0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dafbf2-c984-48c0-8f4e-ca6e4960bd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502a4-53f7-490c-a413-ee8d2f404a00"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8F3101-EB52-4B24-9B02-ED52438619B8}">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3B1F6E70-848D-4019-BEE2-0004BCA0EED5}">
  <ds:schemaRefs>
    <ds:schemaRef ds:uri="http://schemas.microsoft.com/office/2006/metadata/contentType"/>
    <ds:schemaRef ds:uri="http://schemas.microsoft.com/office/2006/metadata/properties/metaAttributes"/>
    <ds:schemaRef ds:uri="http://www.w3.org/2000/xmlns/"/>
    <ds:schemaRef ds:uri="http://www.w3.org/2001/XMLSchema"/>
    <ds:schemaRef ds:uri="53dafbf2-c984-48c0-8f4e-ca6e4960bdf6"/>
    <ds:schemaRef ds:uri="047502a4-53f7-490c-a413-ee8d2f404a00"/>
  </ds:schemaRefs>
</ds:datastoreItem>
</file>

<file path=customXml/itemProps3.xml><?xml version="1.0" encoding="utf-8"?>
<ds:datastoreItem xmlns:ds="http://schemas.openxmlformats.org/officeDocument/2006/customXml" ds:itemID="{5589CC84-9170-4DB1-8B16-A2E73E0EFE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TM10001114[[fn=Galerie]]</Template>
  <TotalTime>450</TotalTime>
  <Words>1305</Words>
  <Application>Microsoft Office PowerPoint</Application>
  <PresentationFormat>Grand écran</PresentationFormat>
  <Paragraphs>126</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Gallery</vt:lpstr>
      <vt:lpstr>Utilisation efficace du ipad</vt:lpstr>
      <vt:lpstr>Nouvelles façons de faire une demande d’application Par mozaïk</vt:lpstr>
      <vt:lpstr>Organisation d’une flotte de iPad</vt:lpstr>
      <vt:lpstr>Application En classe</vt:lpstr>
      <vt:lpstr>FonctionS ios</vt:lpstr>
      <vt:lpstr>Livres à consulter sur eBook</vt:lpstr>
      <vt:lpstr>Pourquoi une formation sur l'utilisation du iPad?</vt:lpstr>
      <vt:lpstr>bilan des premières expérimentations des iPad</vt:lpstr>
      <vt:lpstr>Retour sur le vidéo</vt:lpstr>
      <vt:lpstr>5 questions pour commencer mon expérimentation</vt:lpstr>
      <vt:lpstr>S'initier au modèle SAMR</vt:lpstr>
      <vt:lpstr>La recherche, que dit-elle?</vt:lpstr>
      <vt:lpstr>La recherche, que dit-elle?</vt:lpstr>
      <vt:lpstr>La recherche, que dit-elle?</vt:lpstr>
      <vt:lpstr>La recherche, que dit-elle?</vt:lpstr>
      <vt:lpstr>La recherche, que dit-elle?</vt:lpstr>
      <vt:lpstr>La recherche, que dit-elle?</vt:lpstr>
      <vt:lpstr>La recherche que dit-elle?</vt:lpstr>
      <vt:lpstr>Office 365</vt:lpstr>
      <vt:lpstr>Une tablette n’est pas un ordinateur!</vt:lpstr>
      <vt:lpstr>Une tablette n’est pas un ordinateur!</vt:lpstr>
      <vt:lpstr>Ressources pédagogiques</vt:lpstr>
    </vt:vector>
  </TitlesOfParts>
  <Company>Commission scolaire du Lac-Saint-Jean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Utilisation efficace du ipad</dc:title>
  <dc:creator>Pierre-Luc Turcotte</dc:creator>
  <cp:lastModifiedBy>Pierre-Luc Turcotte</cp:lastModifiedBy>
  <cp:revision>21</cp:revision>
  <dcterms:created xsi:type="dcterms:W3CDTF">2019-01-11T16:54:43Z</dcterms:created>
  <dcterms:modified xsi:type="dcterms:W3CDTF">2019-01-15T02:28:46Z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0x0101005CE9F0450B496542A9C87F4E8FAB1A7E</vt:lpwstr>
  </property>
  <property fmtid="{D5CDD505-2E9C-101B-9397-08002B2CF9AE}" pid="3" name="AuthorIds_UIVersion_6656">
    <vt:lpwstr>6</vt:lpwstr>
  </property>
</Properties>
</file>